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0" r:id="rId5"/>
  </p:sldMasterIdLst>
  <p:notesMasterIdLst>
    <p:notesMasterId r:id="rId9"/>
  </p:notesMasterIdLst>
  <p:sldIdLst>
    <p:sldId id="257" r:id="rId6"/>
    <p:sldId id="260" r:id="rId7"/>
    <p:sldId id="263" r:id="rId8"/>
  </p:sldIdLst>
  <p:sldSz cx="18288000" cy="10287000"/>
  <p:notesSz cx="6858000" cy="9144000"/>
  <p:embeddedFontLst>
    <p:embeddedFont>
      <p:font typeface="Avenir Next LT Pro" panose="020B0504020202020204" pitchFamily="3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 Light" panose="020B0306030504020204" pitchFamily="34" charset="0"/>
      <p:regular r:id="rId18"/>
      <p:italic r:id="rId19"/>
    </p:embeddedFont>
    <p:embeddedFont>
      <p:font typeface="Rockwell" panose="02060603020205020403" pitchFamily="18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AE16"/>
    <a:srgbClr val="1A9745"/>
    <a:srgbClr val="22C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4DE5A1-101B-4F60-9831-D53FF6DF351E}" v="287" dt="2023-04-04T10:22:04.1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7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2.fntdata"/><Relationship Id="rId7" Type="http://schemas.openxmlformats.org/officeDocument/2006/relationships/slide" Target="slides/slide2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microsoft.com/office/2015/10/relationships/revisionInfo" Target="revisionInfo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FC647-F481-4A50-918D-4AFBCB78F844}" type="datetimeFigureOut">
              <a:rPr lang="fr-FR" smtClean="0"/>
              <a:t>21/04/2023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63EE8-E3DF-4349-94DC-3B0C7E9DC1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0985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63EE8-E3DF-4349-94DC-3B0C7E9DC17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3943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2918506" y="522500"/>
            <a:ext cx="15108659" cy="51802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323" spc="693" baseline="0"/>
            </a:lvl1pPr>
            <a:lvl2pPr algn="l">
              <a:defRPr sz="1662" b="0" cap="all" spc="416" baseline="0">
                <a:solidFill>
                  <a:schemeClr val="bg1"/>
                </a:solidFill>
                <a:highlight>
                  <a:srgbClr val="008000"/>
                </a:highlight>
                <a:latin typeface="Avenir Book" panose="02000503020000020003" pitchFamily="2" charset="0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>
          <a:xfrm>
            <a:off x="2919047" y="2605710"/>
            <a:ext cx="15108116" cy="6316239"/>
          </a:xfrm>
          <a:prstGeom prst="rect">
            <a:avLst/>
          </a:prstGeom>
        </p:spPr>
        <p:txBody>
          <a:bodyPr lIns="0" tIns="0" rIns="0" bIns="0"/>
          <a:lstStyle>
            <a:lvl1pPr marL="0" algn="l" defTabSz="79757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662"/>
              </a:spcAft>
              <a:defRPr lang="fr-FR" sz="3323" b="1" kern="1200" cap="all" spc="338" dirty="0" smtClean="0">
                <a:solidFill>
                  <a:schemeClr val="bg1"/>
                </a:solidFill>
                <a:highlight>
                  <a:srgbClr val="008000"/>
                </a:highlight>
                <a:latin typeface="Avenir Book" panose="02000503020000020003" pitchFamily="2" charset="0"/>
                <a:ea typeface="Helvetica 75" panose="020B0702040204020203" pitchFamily="34" charset="0"/>
                <a:cs typeface="Helvetica 75" panose="020B0502040204020203" pitchFamily="34" charset="0"/>
              </a:defRPr>
            </a:lvl1pPr>
            <a:lvl2pPr marL="0" algn="l" defTabSz="79757" rtl="0" eaLnBrk="1" fontAlgn="auto" hangingPunct="1">
              <a:spcBef>
                <a:spcPts val="1662"/>
              </a:spcBef>
              <a:spcAft>
                <a:spcPts val="1662"/>
              </a:spcAft>
              <a:defRPr lang="fr-FR" sz="2769" b="0" i="0" kern="1200" cap="all" spc="207" baseline="0" dirty="0" smtClean="0">
                <a:solidFill>
                  <a:srgbClr val="028001"/>
                </a:solidFill>
                <a:latin typeface="Avenir Black" panose="02000503020000020003" pitchFamily="2" charset="0"/>
                <a:ea typeface="Helvetica 75" panose="020B0502040204020203" pitchFamily="34" charset="0"/>
                <a:cs typeface="12 pt. Helvetica* 46 Light Ital" panose="020B0402040204020203" pitchFamily="34" charset="0"/>
              </a:defRPr>
            </a:lvl2pPr>
            <a:lvl3pPr marL="149543" indent="-149543" algn="l" defTabSz="79757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278"/>
              </a:spcAft>
              <a:buFont typeface="Arial" panose="020B0604020202020204" pitchFamily="34" charset="0"/>
              <a:buChar char="•"/>
              <a:defRPr lang="fr-FR" sz="2216" b="0" i="0" kern="1200" spc="14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543" indent="-149543" algn="l" defTabSz="79757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278"/>
              </a:spcAft>
              <a:buFont typeface="Arial" panose="020B0604020202020204" pitchFamily="34" charset="0"/>
              <a:buChar char="•"/>
              <a:defRPr lang="fr-FR" sz="2216" b="0" i="0" kern="1200" spc="14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79757" rtl="0" eaLnBrk="1" fontAlgn="auto" hangingPunct="1">
              <a:spcBef>
                <a:spcPts val="831"/>
              </a:spcBef>
              <a:spcAft>
                <a:spcPts val="831"/>
              </a:spcAft>
              <a:defRPr lang="fr-FR" sz="2216" b="0" i="0" kern="1200" spc="14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71413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C46E36-8120-3D96-F6BA-50A3A85B2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1A7948F-7A1E-EE3A-C4BB-C4AC61050C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7FE08B-CFD2-A818-5F9A-2F5D8C29D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9568BB-BDA4-CACE-A004-DC21D025D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6919A5-A2A3-AEB0-1456-9A28C259A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75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CB56F97-A6FE-6BEB-15A4-AA25408B7F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54" b="45809"/>
          <a:stretch/>
        </p:blipFill>
        <p:spPr>
          <a:xfrm rot="16200000">
            <a:off x="-4521626" y="4531151"/>
            <a:ext cx="10267950" cy="1224699"/>
          </a:xfrm>
          <a:prstGeom prst="rect">
            <a:avLst/>
          </a:prstGeom>
        </p:spPr>
      </p:pic>
      <p:pic>
        <p:nvPicPr>
          <p:cNvPr id="2051" name="Image 3" descr="Une image contenant texte, clipart, graphiques vectoriels&#10;&#10;Description générée automatiquement">
            <a:extLst>
              <a:ext uri="{FF2B5EF4-FFF2-40B4-BE49-F238E27FC236}">
                <a16:creationId xmlns:a16="http://schemas.microsoft.com/office/drawing/2014/main" id="{554D318D-AE2B-4216-B2F1-E39C1DC530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267" y="4460082"/>
            <a:ext cx="1677131" cy="139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90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102872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16" kern="1200" spc="675">
          <a:solidFill>
            <a:schemeClr val="bg1"/>
          </a:solidFill>
          <a:highlight>
            <a:srgbClr val="008000"/>
          </a:highlight>
          <a:latin typeface="Avenir Book" panose="02000503020000020003" pitchFamily="2" charset="0"/>
          <a:ea typeface="+mj-ea"/>
          <a:cs typeface="+mj-cs"/>
        </a:defRPr>
      </a:lvl1pPr>
      <a:lvl2pPr algn="ctr" defTabSz="102872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16">
          <a:solidFill>
            <a:schemeClr val="bg1"/>
          </a:solidFill>
          <a:latin typeface="Avenir Book" panose="02000503020000020003" pitchFamily="2" charset="0"/>
        </a:defRPr>
      </a:lvl2pPr>
      <a:lvl3pPr algn="ctr" defTabSz="102872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16">
          <a:solidFill>
            <a:schemeClr val="bg1"/>
          </a:solidFill>
          <a:latin typeface="Avenir Book" panose="02000503020000020003" pitchFamily="2" charset="0"/>
        </a:defRPr>
      </a:lvl3pPr>
      <a:lvl4pPr algn="ctr" defTabSz="102872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16">
          <a:solidFill>
            <a:schemeClr val="bg1"/>
          </a:solidFill>
          <a:latin typeface="Avenir Book" panose="02000503020000020003" pitchFamily="2" charset="0"/>
        </a:defRPr>
      </a:lvl4pPr>
      <a:lvl5pPr algn="ctr" defTabSz="102872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16">
          <a:solidFill>
            <a:schemeClr val="bg1"/>
          </a:solidFill>
          <a:latin typeface="Avenir Book" panose="02000503020000020003" pitchFamily="2" charset="0"/>
        </a:defRPr>
      </a:lvl5pPr>
      <a:lvl6pPr marL="633062" algn="ctr" defTabSz="1028726" rtl="0" fontAlgn="base">
        <a:lnSpc>
          <a:spcPct val="90000"/>
        </a:lnSpc>
        <a:spcBef>
          <a:spcPct val="0"/>
        </a:spcBef>
        <a:spcAft>
          <a:spcPct val="0"/>
        </a:spcAft>
        <a:defRPr sz="2216">
          <a:solidFill>
            <a:schemeClr val="bg1"/>
          </a:solidFill>
          <a:latin typeface="Avenir Book" panose="02000503020000020003" pitchFamily="2" charset="0"/>
        </a:defRPr>
      </a:lvl6pPr>
      <a:lvl7pPr marL="1266125" algn="ctr" defTabSz="1028726" rtl="0" fontAlgn="base">
        <a:lnSpc>
          <a:spcPct val="90000"/>
        </a:lnSpc>
        <a:spcBef>
          <a:spcPct val="0"/>
        </a:spcBef>
        <a:spcAft>
          <a:spcPct val="0"/>
        </a:spcAft>
        <a:defRPr sz="2216">
          <a:solidFill>
            <a:schemeClr val="bg1"/>
          </a:solidFill>
          <a:latin typeface="Avenir Book" panose="02000503020000020003" pitchFamily="2" charset="0"/>
        </a:defRPr>
      </a:lvl7pPr>
      <a:lvl8pPr marL="1899186" algn="ctr" defTabSz="1028726" rtl="0" fontAlgn="base">
        <a:lnSpc>
          <a:spcPct val="90000"/>
        </a:lnSpc>
        <a:spcBef>
          <a:spcPct val="0"/>
        </a:spcBef>
        <a:spcAft>
          <a:spcPct val="0"/>
        </a:spcAft>
        <a:defRPr sz="2216">
          <a:solidFill>
            <a:schemeClr val="bg1"/>
          </a:solidFill>
          <a:latin typeface="Avenir Book" panose="02000503020000020003" pitchFamily="2" charset="0"/>
        </a:defRPr>
      </a:lvl8pPr>
      <a:lvl9pPr marL="2532248" algn="ctr" defTabSz="1028726" rtl="0" fontAlgn="base">
        <a:lnSpc>
          <a:spcPct val="90000"/>
        </a:lnSpc>
        <a:spcBef>
          <a:spcPct val="0"/>
        </a:spcBef>
        <a:spcAft>
          <a:spcPct val="0"/>
        </a:spcAft>
        <a:defRPr sz="2216">
          <a:solidFill>
            <a:schemeClr val="bg1"/>
          </a:solidFill>
          <a:latin typeface="Avenir Book" panose="02000503020000020003" pitchFamily="2" charset="0"/>
        </a:defRPr>
      </a:lvl9pPr>
    </p:titleStyle>
    <p:bodyStyle>
      <a:lvl1pPr algn="ctr" defTabSz="1028726" rtl="0" eaLnBrk="0" fontAlgn="base" hangingPunct="0">
        <a:lnSpc>
          <a:spcPct val="90000"/>
        </a:lnSpc>
        <a:spcBef>
          <a:spcPts val="1125"/>
        </a:spcBef>
        <a:spcAft>
          <a:spcPct val="0"/>
        </a:spcAft>
        <a:buFont typeface="Arial" panose="020B0604020202020204" pitchFamily="34" charset="0"/>
        <a:defRPr b="1" kern="1200" cap="all" spc="831">
          <a:solidFill>
            <a:schemeClr val="tx1"/>
          </a:solidFill>
          <a:latin typeface="Avenir Black" panose="02000503020000020003" pitchFamily="2" charset="0"/>
          <a:ea typeface="+mn-ea"/>
          <a:cs typeface="+mn-cs"/>
        </a:defRPr>
      </a:lvl1pPr>
      <a:lvl2pPr marL="514364" algn="ctr" defTabSz="1028726" rtl="0" eaLnBrk="0" fontAlgn="base" hangingPunct="0">
        <a:lnSpc>
          <a:spcPct val="90000"/>
        </a:lnSpc>
        <a:spcBef>
          <a:spcPts val="554"/>
        </a:spcBef>
        <a:spcAft>
          <a:spcPct val="0"/>
        </a:spcAft>
        <a:buFont typeface="Arial" panose="020B0604020202020204" pitchFamily="34" charset="0"/>
        <a:defRPr sz="2631" b="1" kern="1200" spc="675">
          <a:solidFill>
            <a:schemeClr val="tx1"/>
          </a:solidFill>
          <a:latin typeface="Avenir Black" panose="02000503020000020003" pitchFamily="2" charset="0"/>
          <a:ea typeface="+mn-ea"/>
          <a:cs typeface="+mn-cs"/>
        </a:defRPr>
      </a:lvl2pPr>
      <a:lvl3pPr marL="1028726" algn="ctr" defTabSz="1028726" rtl="0" eaLnBrk="0" fontAlgn="base" hangingPunct="0">
        <a:lnSpc>
          <a:spcPct val="90000"/>
        </a:lnSpc>
        <a:spcBef>
          <a:spcPts val="554"/>
        </a:spcBef>
        <a:spcAft>
          <a:spcPct val="0"/>
        </a:spcAft>
        <a:buFont typeface="Arial" panose="020B0604020202020204" pitchFamily="34" charset="0"/>
        <a:defRPr sz="2216" b="1" kern="1200" spc="675">
          <a:solidFill>
            <a:schemeClr val="tx1"/>
          </a:solidFill>
          <a:latin typeface="Avenir Black" panose="02000503020000020003" pitchFamily="2" charset="0"/>
          <a:ea typeface="+mn-ea"/>
          <a:cs typeface="+mn-cs"/>
        </a:defRPr>
      </a:lvl3pPr>
      <a:lvl4pPr marL="1543089" algn="ctr" defTabSz="1028726" rtl="0" eaLnBrk="0" fontAlgn="base" hangingPunct="0">
        <a:lnSpc>
          <a:spcPct val="90000"/>
        </a:lnSpc>
        <a:spcBef>
          <a:spcPts val="554"/>
        </a:spcBef>
        <a:spcAft>
          <a:spcPct val="0"/>
        </a:spcAft>
        <a:buFont typeface="Arial" panose="020B0604020202020204" pitchFamily="34" charset="0"/>
        <a:defRPr sz="1938" b="1" kern="1200" spc="675">
          <a:solidFill>
            <a:schemeClr val="tx1"/>
          </a:solidFill>
          <a:latin typeface="Avenir Black" panose="02000503020000020003" pitchFamily="2" charset="0"/>
          <a:ea typeface="+mn-ea"/>
          <a:cs typeface="+mn-cs"/>
        </a:defRPr>
      </a:lvl4pPr>
      <a:lvl5pPr marL="2057451" algn="ctr" defTabSz="1028726" rtl="0" eaLnBrk="0" fontAlgn="base" hangingPunct="0">
        <a:lnSpc>
          <a:spcPct val="90000"/>
        </a:lnSpc>
        <a:spcBef>
          <a:spcPts val="554"/>
        </a:spcBef>
        <a:spcAft>
          <a:spcPct val="0"/>
        </a:spcAft>
        <a:buFont typeface="Arial" panose="020B0604020202020204" pitchFamily="34" charset="0"/>
        <a:defRPr sz="1938" b="1" kern="1200" spc="675">
          <a:solidFill>
            <a:schemeClr val="tx1"/>
          </a:solidFill>
          <a:latin typeface="Avenir Black" panose="02000503020000020003" pitchFamily="2" charset="0"/>
          <a:ea typeface="+mn-ea"/>
          <a:cs typeface="+mn-cs"/>
        </a:defRPr>
      </a:lvl5pPr>
      <a:lvl6pPr marL="2828997" indent="-257183" algn="l" defTabSz="1028726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359" indent="-257183" algn="l" defTabSz="1028726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723" indent="-257183" algn="l" defTabSz="1028726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2085" indent="-257183" algn="l" defTabSz="1028726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26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64" algn="l" defTabSz="1028726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26" algn="l" defTabSz="1028726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89" algn="l" defTabSz="1028726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1" algn="l" defTabSz="1028726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815" algn="l" defTabSz="1028726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77" algn="l" defTabSz="1028726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540" algn="l" defTabSz="1028726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904" algn="l" defTabSz="1028726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emf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>
            <a:extLst>
              <a:ext uri="{FF2B5EF4-FFF2-40B4-BE49-F238E27FC236}">
                <a16:creationId xmlns:a16="http://schemas.microsoft.com/office/drawing/2014/main" id="{12941971-2EAD-C64D-B04A-E52099BC07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0"/>
          <a:stretch/>
        </p:blipFill>
        <p:spPr bwMode="auto">
          <a:xfrm>
            <a:off x="-152400" y="-779395"/>
            <a:ext cx="18440400" cy="530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2">
            <a:extLst>
              <a:ext uri="{FF2B5EF4-FFF2-40B4-BE49-F238E27FC236}">
                <a16:creationId xmlns:a16="http://schemas.microsoft.com/office/drawing/2014/main" id="{9BDADB8F-AE73-9A47-AE90-1BFB37498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5262" y="3409456"/>
            <a:ext cx="265747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3A3FAA7-368A-FE7D-41E7-F5B5BCF31732}"/>
              </a:ext>
            </a:extLst>
          </p:cNvPr>
          <p:cNvSpPr txBox="1"/>
          <p:nvPr/>
        </p:nvSpPr>
        <p:spPr>
          <a:xfrm>
            <a:off x="2533926" y="5509880"/>
            <a:ext cx="13220145" cy="78483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500">
                <a:solidFill>
                  <a:srgbClr val="FFFFFF"/>
                </a:solidFill>
                <a:latin typeface="Avenir Next LT Pro" panose="020B0504020202020204" pitchFamily="34" charset="0"/>
              </a:rPr>
              <a:t>DIET, FRUIT &amp; VEGETABLES AND ONE HEALTH:</a:t>
            </a:r>
            <a:endParaRPr lang="fr-FR" sz="4500"/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72585296-E454-2098-0D0E-D5D8EEA79D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038104" y="8339104"/>
            <a:ext cx="753096" cy="781515"/>
          </a:xfrm>
          <a:prstGeom prst="rect">
            <a:avLst/>
          </a:prstGeom>
        </p:spPr>
      </p:pic>
      <p:sp>
        <p:nvSpPr>
          <p:cNvPr id="14" name="TextBox 14">
            <a:extLst>
              <a:ext uri="{FF2B5EF4-FFF2-40B4-BE49-F238E27FC236}">
                <a16:creationId xmlns:a16="http://schemas.microsoft.com/office/drawing/2014/main" id="{1D1AE255-6A44-0786-31BA-916A851269F0}"/>
              </a:ext>
            </a:extLst>
          </p:cNvPr>
          <p:cNvSpPr txBox="1"/>
          <p:nvPr/>
        </p:nvSpPr>
        <p:spPr>
          <a:xfrm>
            <a:off x="5562600" y="8706867"/>
            <a:ext cx="5640099" cy="551433"/>
          </a:xfrm>
          <a:prstGeom prst="rect">
            <a:avLst/>
          </a:prstGeom>
          <a:solidFill>
            <a:srgbClr val="1A9745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4000">
                <a:solidFill>
                  <a:schemeClr val="bg1"/>
                </a:solidFill>
                <a:latin typeface="Avenir Next LT Pro"/>
              </a:rPr>
              <a:t>2023, September 20-22</a:t>
            </a:r>
            <a:endParaRPr lang="en-US" sz="400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22" name="Picture 12">
            <a:extLst>
              <a:ext uri="{FF2B5EF4-FFF2-40B4-BE49-F238E27FC236}">
                <a16:creationId xmlns:a16="http://schemas.microsoft.com/office/drawing/2014/main" id="{C92C45D0-B3ED-8680-D378-8075DFFE17A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244707" y="6507368"/>
            <a:ext cx="3453271" cy="3704027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0314C4CE-135E-1ADD-2BAD-22BA70A28949}"/>
              </a:ext>
            </a:extLst>
          </p:cNvPr>
          <p:cNvSpPr txBox="1"/>
          <p:nvPr/>
        </p:nvSpPr>
        <p:spPr>
          <a:xfrm>
            <a:off x="14554200" y="9791700"/>
            <a:ext cx="3962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FFFFFF"/>
                </a:solidFill>
                <a:highlight>
                  <a:srgbClr val="1A9745"/>
                </a:highlight>
                <a:latin typeface="Avenir Next LT Pro" panose="020B0504020202020204" pitchFamily="34" charset="0"/>
              </a:rPr>
              <a:t>WWW.EGEACONFERENCE.COM</a:t>
            </a:r>
            <a:endParaRPr lang="fr-FR">
              <a:highlight>
                <a:srgbClr val="1A9745"/>
              </a:highlight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C600352-1C5A-6446-43E2-AAEAF40018EA}"/>
              </a:ext>
            </a:extLst>
          </p:cNvPr>
          <p:cNvSpPr txBox="1"/>
          <p:nvPr/>
        </p:nvSpPr>
        <p:spPr>
          <a:xfrm>
            <a:off x="5414652" y="6481882"/>
            <a:ext cx="7234548" cy="78483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US" sz="4500">
                <a:solidFill>
                  <a:srgbClr val="FFFFFF"/>
                </a:solidFill>
                <a:latin typeface="Avenir Next LT Pro" panose="020B0504020202020204" pitchFamily="34" charset="0"/>
              </a:rPr>
              <a:t>WHAT CONTRIBUTIONS?</a:t>
            </a:r>
            <a:endParaRPr lang="fr-FR" sz="4500">
              <a:solidFill>
                <a:srgbClr val="FFFFFF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5" name="Graphique 6" descr="Repère avec un remplissage uni">
            <a:extLst>
              <a:ext uri="{FF2B5EF4-FFF2-40B4-BE49-F238E27FC236}">
                <a16:creationId xmlns:a16="http://schemas.microsoft.com/office/drawing/2014/main" id="{B61C9E1F-19C3-5D70-72EB-800A12C496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239740" y="8115301"/>
            <a:ext cx="1217363" cy="1217363"/>
          </a:xfrm>
          <a:prstGeom prst="rect">
            <a:avLst/>
          </a:prstGeom>
        </p:spPr>
      </p:pic>
      <p:sp>
        <p:nvSpPr>
          <p:cNvPr id="2" name="TextBox 14">
            <a:extLst>
              <a:ext uri="{FF2B5EF4-FFF2-40B4-BE49-F238E27FC236}">
                <a16:creationId xmlns:a16="http://schemas.microsoft.com/office/drawing/2014/main" id="{9FF41532-DD1B-8006-806D-84D7E4EE4DB4}"/>
              </a:ext>
            </a:extLst>
          </p:cNvPr>
          <p:cNvSpPr txBox="1"/>
          <p:nvPr/>
        </p:nvSpPr>
        <p:spPr>
          <a:xfrm>
            <a:off x="12957671" y="8706866"/>
            <a:ext cx="4331846" cy="551433"/>
          </a:xfrm>
          <a:prstGeom prst="rect">
            <a:avLst/>
          </a:prstGeom>
          <a:solidFill>
            <a:srgbClr val="E7AE16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4000">
                <a:solidFill>
                  <a:schemeClr val="bg1"/>
                </a:solidFill>
                <a:latin typeface="Avenir Next LT Pro"/>
              </a:rPr>
              <a:t>Barcelona (Spain)</a:t>
            </a:r>
          </a:p>
        </p:txBody>
      </p:sp>
    </p:spTree>
    <p:extLst>
      <p:ext uri="{BB962C8B-B14F-4D97-AF65-F5344CB8AC3E}">
        <p14:creationId xmlns:p14="http://schemas.microsoft.com/office/powerpoint/2010/main" val="3380983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texte 1">
            <a:extLst>
              <a:ext uri="{FF2B5EF4-FFF2-40B4-BE49-F238E27FC236}">
                <a16:creationId xmlns:a16="http://schemas.microsoft.com/office/drawing/2014/main" id="{C1214803-C655-E113-4565-A42F29F68BD4}"/>
              </a:ext>
            </a:extLst>
          </p:cNvPr>
          <p:cNvSpPr txBox="1">
            <a:spLocks/>
          </p:cNvSpPr>
          <p:nvPr/>
        </p:nvSpPr>
        <p:spPr>
          <a:xfrm>
            <a:off x="0" y="291670"/>
            <a:ext cx="18288000" cy="518027"/>
          </a:xfrm>
        </p:spPr>
        <p:txBody>
          <a:bodyPr lIns="0" tIns="0" rIns="0" bIns="0" anchor="t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cap="all" spc="693">
                <a:latin typeface="Avenir Next LT Pro"/>
              </a:rPr>
              <a:t>EGEA CONFERENCE 2023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9FBB0DAD-A963-AA5B-9579-D7265FEDB4B1}"/>
              </a:ext>
            </a:extLst>
          </p:cNvPr>
          <p:cNvSpPr txBox="1"/>
          <p:nvPr/>
        </p:nvSpPr>
        <p:spPr>
          <a:xfrm>
            <a:off x="10488993" y="2834109"/>
            <a:ext cx="7501733" cy="2746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defTabSz="1371600">
              <a:spcBef>
                <a:spcPts val="900"/>
              </a:spcBef>
              <a:spcAft>
                <a:spcPts val="900"/>
              </a:spcAft>
              <a:defRPr/>
            </a:pPr>
            <a:r>
              <a:rPr lang="fr-FR" sz="2700" b="1">
                <a:solidFill>
                  <a:prstClr val="black"/>
                </a:solidFill>
                <a:latin typeface="Avenir Next LT Pro" panose="020B0504020202020204" pitchFamily="34" charset="0"/>
              </a:rPr>
              <a:t>4</a:t>
            </a:r>
            <a:r>
              <a:rPr lang="fr-FR" sz="2700">
                <a:solidFill>
                  <a:prstClr val="black"/>
                </a:solidFill>
                <a:latin typeface="Avenir Next LT Pro" panose="020B0504020202020204" pitchFamily="34" charset="0"/>
              </a:rPr>
              <a:t> </a:t>
            </a:r>
            <a:r>
              <a:rPr lang="fr-FR" sz="2700" b="1">
                <a:solidFill>
                  <a:prstClr val="black"/>
                </a:solidFill>
                <a:latin typeface="Avenir Next LT Pro" panose="020B0504020202020204" pitchFamily="34" charset="0"/>
              </a:rPr>
              <a:t>sessions</a:t>
            </a:r>
          </a:p>
          <a:p>
            <a:pPr marL="1200150" lvl="1" indent="-514350" defTabSz="1371600">
              <a:spcBef>
                <a:spcPts val="900"/>
              </a:spcBef>
              <a:buFont typeface="Wingdings" panose="05000000000000000000" pitchFamily="2" charset="2"/>
              <a:buChar char="§"/>
              <a:defRPr/>
            </a:pPr>
            <a:r>
              <a:rPr lang="fr-FR" sz="2700">
                <a:solidFill>
                  <a:prstClr val="black"/>
                </a:solidFill>
                <a:latin typeface="Avenir Next LT Pro" panose="020B0504020202020204" pitchFamily="34" charset="0"/>
              </a:rPr>
              <a:t>Human </a:t>
            </a:r>
            <a:r>
              <a:rPr lang="fr-FR" sz="2700" err="1">
                <a:solidFill>
                  <a:prstClr val="black"/>
                </a:solidFill>
                <a:latin typeface="Avenir Next LT Pro" panose="020B0504020202020204" pitchFamily="34" charset="0"/>
              </a:rPr>
              <a:t>Health</a:t>
            </a:r>
            <a:endParaRPr lang="fr-FR" sz="2700">
              <a:solidFill>
                <a:prstClr val="black"/>
              </a:solidFill>
              <a:latin typeface="Avenir Next LT Pro" panose="020B0504020202020204" pitchFamily="34" charset="0"/>
            </a:endParaRPr>
          </a:p>
          <a:p>
            <a:pPr marL="1200150" lvl="1" indent="-514350" defTabSz="1371600">
              <a:spcBef>
                <a:spcPts val="900"/>
              </a:spcBef>
              <a:buFont typeface="Wingdings" panose="05000000000000000000" pitchFamily="2" charset="2"/>
              <a:buChar char="§"/>
              <a:defRPr/>
            </a:pPr>
            <a:r>
              <a:rPr lang="fr-FR" sz="2700" err="1">
                <a:solidFill>
                  <a:prstClr val="black"/>
                </a:solidFill>
                <a:latin typeface="Avenir Next LT Pro" panose="020B0504020202020204" pitchFamily="34" charset="0"/>
              </a:rPr>
              <a:t>Sustainability</a:t>
            </a:r>
            <a:endParaRPr lang="fr-FR" sz="2700">
              <a:solidFill>
                <a:prstClr val="black"/>
              </a:solidFill>
              <a:latin typeface="Avenir Next LT Pro" panose="020B0504020202020204" pitchFamily="34" charset="0"/>
            </a:endParaRPr>
          </a:p>
          <a:p>
            <a:pPr marL="1200150" lvl="1" indent="-514350" defTabSz="1371600">
              <a:spcBef>
                <a:spcPts val="900"/>
              </a:spcBef>
              <a:buFont typeface="Wingdings" panose="05000000000000000000" pitchFamily="2" charset="2"/>
              <a:buChar char="§"/>
              <a:defRPr/>
            </a:pPr>
            <a:r>
              <a:rPr lang="fr-FR" sz="2700">
                <a:solidFill>
                  <a:prstClr val="black"/>
                </a:solidFill>
                <a:latin typeface="Avenir Next LT Pro" panose="020B0504020202020204" pitchFamily="34" charset="0"/>
              </a:rPr>
              <a:t>Food </a:t>
            </a:r>
            <a:r>
              <a:rPr lang="fr-FR" sz="2700" err="1">
                <a:solidFill>
                  <a:prstClr val="black"/>
                </a:solidFill>
                <a:latin typeface="Avenir Next LT Pro" panose="020B0504020202020204" pitchFamily="34" charset="0"/>
              </a:rPr>
              <a:t>Behaviors</a:t>
            </a:r>
            <a:endParaRPr lang="fr-FR" sz="2700">
              <a:solidFill>
                <a:prstClr val="black"/>
              </a:solidFill>
              <a:latin typeface="Avenir Next LT Pro" panose="020B0504020202020204" pitchFamily="34" charset="0"/>
            </a:endParaRPr>
          </a:p>
          <a:p>
            <a:pPr marL="1200150" lvl="1" indent="-514350" defTabSz="1371600">
              <a:spcBef>
                <a:spcPts val="900"/>
              </a:spcBef>
              <a:buFont typeface="Wingdings" panose="05000000000000000000" pitchFamily="2" charset="2"/>
              <a:buChar char="§"/>
              <a:defRPr/>
            </a:pPr>
            <a:r>
              <a:rPr lang="fr-FR" sz="2700">
                <a:solidFill>
                  <a:prstClr val="black"/>
                </a:solidFill>
                <a:latin typeface="Avenir Next LT Pro" panose="020B0504020202020204" pitchFamily="34" charset="0"/>
              </a:rPr>
              <a:t>Solutions &amp; Recommandations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BF710A3D-3ED7-C1BE-6E4D-0D4A60E2F83D}"/>
              </a:ext>
            </a:extLst>
          </p:cNvPr>
          <p:cNvSpPr txBox="1"/>
          <p:nvPr/>
        </p:nvSpPr>
        <p:spPr>
          <a:xfrm>
            <a:off x="10624038" y="5843506"/>
            <a:ext cx="7065183" cy="64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defTabSz="13716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defRPr/>
            </a:pPr>
            <a:r>
              <a:rPr lang="fr-FR" sz="2700">
                <a:solidFill>
                  <a:prstClr val="black"/>
                </a:solidFill>
                <a:latin typeface="Avenir Next LT Pro" panose="020B0504020202020204" pitchFamily="34" charset="0"/>
              </a:rPr>
              <a:t>+ </a:t>
            </a:r>
            <a:r>
              <a:rPr lang="fr-FR" sz="2700" err="1">
                <a:solidFill>
                  <a:prstClr val="black"/>
                </a:solidFill>
                <a:latin typeface="Avenir Next LT Pro" panose="020B0504020202020204" pitchFamily="34" charset="0"/>
              </a:rPr>
              <a:t>than</a:t>
            </a:r>
            <a:r>
              <a:rPr lang="fr-FR" sz="2700">
                <a:solidFill>
                  <a:prstClr val="black"/>
                </a:solidFill>
                <a:latin typeface="Avenir Next LT Pro" panose="020B0504020202020204" pitchFamily="34" charset="0"/>
              </a:rPr>
              <a:t> </a:t>
            </a:r>
            <a:r>
              <a:rPr lang="fr-FR" sz="2700" b="1">
                <a:solidFill>
                  <a:prstClr val="black"/>
                </a:solidFill>
                <a:latin typeface="Avenir Next LT Pro" panose="020B0504020202020204" pitchFamily="34" charset="0"/>
              </a:rPr>
              <a:t>30 international speakers</a:t>
            </a:r>
          </a:p>
        </p:txBody>
      </p:sp>
      <p:pic>
        <p:nvPicPr>
          <p:cNvPr id="43" name="Graphique 42" descr="Conférencier avec un remplissage uni">
            <a:extLst>
              <a:ext uri="{FF2B5EF4-FFF2-40B4-BE49-F238E27FC236}">
                <a16:creationId xmlns:a16="http://schemas.microsoft.com/office/drawing/2014/main" id="{5B8FF7C5-24B1-19CF-9FDC-81C6BF176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09800" y="5792045"/>
            <a:ext cx="903731" cy="903731"/>
          </a:xfrm>
          <a:prstGeom prst="rect">
            <a:avLst/>
          </a:prstGeom>
        </p:spPr>
      </p:pic>
      <p:pic>
        <p:nvPicPr>
          <p:cNvPr id="45" name="Graphique 44" descr="Utilisateurs avec un remplissage uni">
            <a:extLst>
              <a:ext uri="{FF2B5EF4-FFF2-40B4-BE49-F238E27FC236}">
                <a16:creationId xmlns:a16="http://schemas.microsoft.com/office/drawing/2014/main" id="{06F3EB6B-9C55-7A44-57B6-3B27E59A0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39829" y="6864799"/>
            <a:ext cx="871337" cy="871337"/>
          </a:xfrm>
          <a:prstGeom prst="rect">
            <a:avLst/>
          </a:prstGeom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id="{1E930405-C87A-E894-0C1B-CC2AD21C1E1D}"/>
              </a:ext>
            </a:extLst>
          </p:cNvPr>
          <p:cNvSpPr txBox="1"/>
          <p:nvPr/>
        </p:nvSpPr>
        <p:spPr>
          <a:xfrm>
            <a:off x="2718282" y="8528775"/>
            <a:ext cx="686567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fr-FR" sz="2700">
                <a:solidFill>
                  <a:prstClr val="black"/>
                </a:solidFill>
                <a:latin typeface="Avenir Next LT Pro" panose="020B0504020202020204" pitchFamily="34" charset="0"/>
              </a:rPr>
              <a:t>Celebration of EGEA </a:t>
            </a:r>
            <a:r>
              <a:rPr lang="fr-FR" sz="2700" b="1">
                <a:solidFill>
                  <a:prstClr val="black"/>
                </a:solidFill>
                <a:latin typeface="Avenir Next LT Pro" panose="020B0504020202020204" pitchFamily="34" charset="0"/>
              </a:rPr>
              <a:t>20th </a:t>
            </a:r>
            <a:r>
              <a:rPr lang="fr-FR" sz="2700" b="1" err="1">
                <a:solidFill>
                  <a:prstClr val="black"/>
                </a:solidFill>
                <a:latin typeface="Avenir Next LT Pro" panose="020B0504020202020204" pitchFamily="34" charset="0"/>
              </a:rPr>
              <a:t>anniversary</a:t>
            </a:r>
            <a:endParaRPr lang="fr-FR" sz="2700" b="1">
              <a:solidFill>
                <a:prstClr val="black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48" name="Graphique 47" descr="Pièces de puzzle avec un remplissage uni">
            <a:extLst>
              <a:ext uri="{FF2B5EF4-FFF2-40B4-BE49-F238E27FC236}">
                <a16:creationId xmlns:a16="http://schemas.microsoft.com/office/drawing/2014/main" id="{40A274C9-A668-DB05-1945-AED9AC1E0A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04502" y="2673042"/>
            <a:ext cx="1371600" cy="1371600"/>
          </a:xfrm>
          <a:prstGeom prst="rect">
            <a:avLst/>
          </a:prstGeom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id="{0A66A680-8F41-8ED4-4F73-B89576D31187}"/>
              </a:ext>
            </a:extLst>
          </p:cNvPr>
          <p:cNvSpPr txBox="1"/>
          <p:nvPr/>
        </p:nvSpPr>
        <p:spPr>
          <a:xfrm>
            <a:off x="2730654" y="6686382"/>
            <a:ext cx="65930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700" err="1">
                <a:solidFill>
                  <a:prstClr val="black"/>
                </a:solidFill>
                <a:latin typeface="Avenir Next LT Pro" panose="020B0504020202020204" pitchFamily="34" charset="0"/>
              </a:rPr>
              <a:t>Concrete</a:t>
            </a:r>
            <a:r>
              <a:rPr lang="fr-FR" sz="2700">
                <a:solidFill>
                  <a:prstClr val="black"/>
                </a:solidFill>
                <a:latin typeface="Avenir Next LT Pro" panose="020B0504020202020204" pitchFamily="34" charset="0"/>
              </a:rPr>
              <a:t>, </a:t>
            </a:r>
            <a:r>
              <a:rPr lang="fr-FR" sz="2700" err="1">
                <a:solidFill>
                  <a:prstClr val="black"/>
                </a:solidFill>
                <a:latin typeface="Avenir Next LT Pro" panose="020B0504020202020204" pitchFamily="34" charset="0"/>
              </a:rPr>
              <a:t>evidence-based</a:t>
            </a:r>
            <a:r>
              <a:rPr lang="fr-FR" sz="2700">
                <a:solidFill>
                  <a:prstClr val="black"/>
                </a:solidFill>
                <a:latin typeface="Avenir Next LT Pro" panose="020B0504020202020204" pitchFamily="34" charset="0"/>
              </a:rPr>
              <a:t> </a:t>
            </a:r>
            <a:r>
              <a:rPr lang="fr-FR" sz="2700" b="1" err="1">
                <a:solidFill>
                  <a:prstClr val="black"/>
                </a:solidFill>
                <a:latin typeface="Avenir Next LT Pro" panose="020B0504020202020204" pitchFamily="34" charset="0"/>
              </a:rPr>
              <a:t>recommendations</a:t>
            </a:r>
            <a:endParaRPr lang="fr-FR" sz="2700" b="1">
              <a:solidFill>
                <a:prstClr val="black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6861EEB9-C400-9224-DFA4-D7D78552DFAD}"/>
              </a:ext>
            </a:extLst>
          </p:cNvPr>
          <p:cNvSpPr txBox="1"/>
          <p:nvPr/>
        </p:nvSpPr>
        <p:spPr>
          <a:xfrm>
            <a:off x="2728206" y="5709950"/>
            <a:ext cx="59812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700" err="1">
                <a:solidFill>
                  <a:prstClr val="black"/>
                </a:solidFill>
                <a:latin typeface="Avenir Next LT Pro" panose="020B0504020202020204" pitchFamily="34" charset="0"/>
              </a:rPr>
              <a:t>Determinants</a:t>
            </a:r>
            <a:r>
              <a:rPr lang="fr-FR" sz="2700">
                <a:solidFill>
                  <a:prstClr val="black"/>
                </a:solidFill>
                <a:latin typeface="Avenir Next LT Pro" panose="020B0504020202020204" pitchFamily="34" charset="0"/>
              </a:rPr>
              <a:t> </a:t>
            </a:r>
            <a:r>
              <a:rPr lang="en-US" sz="2700">
                <a:solidFill>
                  <a:prstClr val="black"/>
                </a:solidFill>
                <a:latin typeface="Avenir Next LT Pro" panose="020B0504020202020204" pitchFamily="34" charset="0"/>
              </a:rPr>
              <a:t>of a </a:t>
            </a:r>
            <a:r>
              <a:rPr lang="en-US" sz="2700" b="1">
                <a:solidFill>
                  <a:prstClr val="black"/>
                </a:solidFill>
                <a:latin typeface="Avenir Next LT Pro" panose="020B0504020202020204" pitchFamily="34" charset="0"/>
              </a:rPr>
              <a:t>healthy and sustainable </a:t>
            </a:r>
            <a:r>
              <a:rPr lang="fr-FR" sz="2700" b="1" err="1">
                <a:solidFill>
                  <a:prstClr val="black"/>
                </a:solidFill>
                <a:latin typeface="Avenir Next LT Pro" panose="020B0504020202020204" pitchFamily="34" charset="0"/>
              </a:rPr>
              <a:t>diet</a:t>
            </a:r>
            <a:endParaRPr lang="fr-FR" sz="2700" b="1">
              <a:solidFill>
                <a:prstClr val="black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51" name="Graphique 50" descr="Liste de contrôle avec un remplissage uni">
            <a:extLst>
              <a:ext uri="{FF2B5EF4-FFF2-40B4-BE49-F238E27FC236}">
                <a16:creationId xmlns:a16="http://schemas.microsoft.com/office/drawing/2014/main" id="{BB844C16-A6DB-499B-5D30-57254A1B02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71910" y="6089809"/>
            <a:ext cx="950006" cy="950006"/>
          </a:xfrm>
          <a:prstGeom prst="rect">
            <a:avLst/>
          </a:prstGeom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F9606CD1-0908-EB89-0A96-78D23737B409}"/>
              </a:ext>
            </a:extLst>
          </p:cNvPr>
          <p:cNvSpPr txBox="1"/>
          <p:nvPr/>
        </p:nvSpPr>
        <p:spPr>
          <a:xfrm>
            <a:off x="2273760" y="3649414"/>
            <a:ext cx="6980001" cy="1549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defTabSz="1371600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defRPr/>
            </a:pPr>
            <a:r>
              <a:rPr lang="fr-FR" sz="2700">
                <a:solidFill>
                  <a:prstClr val="black"/>
                </a:solidFill>
                <a:latin typeface="Avenir Next LT Pro" panose="020B0504020202020204" pitchFamily="34" charset="0"/>
              </a:rPr>
              <a:t>Co-</a:t>
            </a:r>
            <a:r>
              <a:rPr lang="fr-FR" sz="2700" err="1">
                <a:solidFill>
                  <a:prstClr val="black"/>
                </a:solidFill>
                <a:latin typeface="Avenir Next LT Pro" panose="020B0504020202020204" pitchFamily="34" charset="0"/>
              </a:rPr>
              <a:t>chaired</a:t>
            </a:r>
            <a:r>
              <a:rPr lang="fr-FR" sz="2700">
                <a:solidFill>
                  <a:prstClr val="black"/>
                </a:solidFill>
                <a:latin typeface="Avenir Next LT Pro" panose="020B0504020202020204" pitchFamily="34" charset="0"/>
              </a:rPr>
              <a:t> by  </a:t>
            </a:r>
            <a:r>
              <a:rPr lang="fr-FR" sz="2700" b="1">
                <a:solidFill>
                  <a:prstClr val="black"/>
                </a:solidFill>
                <a:latin typeface="Avenir Next LT Pro" panose="020B0504020202020204" pitchFamily="34" charset="0"/>
              </a:rPr>
              <a:t>Pr Elio </a:t>
            </a:r>
            <a:r>
              <a:rPr lang="fr-FR" sz="2700" b="1" err="1">
                <a:solidFill>
                  <a:prstClr val="black"/>
                </a:solidFill>
                <a:latin typeface="Avenir Next LT Pro" panose="020B0504020202020204" pitchFamily="34" charset="0"/>
              </a:rPr>
              <a:t>Riboli</a:t>
            </a:r>
            <a:r>
              <a:rPr lang="fr-FR" sz="2700" b="1">
                <a:solidFill>
                  <a:prstClr val="black"/>
                </a:solidFill>
                <a:latin typeface="Avenir Next LT Pro" panose="020B0504020202020204" pitchFamily="34" charset="0"/>
              </a:rPr>
              <a:t>             </a:t>
            </a:r>
            <a:r>
              <a:rPr lang="fr-FR" sz="2700">
                <a:solidFill>
                  <a:prstClr val="black"/>
                </a:solidFill>
                <a:latin typeface="Avenir Next LT Pro" panose="020B0504020202020204" pitchFamily="34" charset="0"/>
              </a:rPr>
              <a:t>(Imperial </a:t>
            </a:r>
            <a:r>
              <a:rPr lang="fr-FR" sz="2700" err="1">
                <a:solidFill>
                  <a:prstClr val="black"/>
                </a:solidFill>
                <a:latin typeface="Avenir Next LT Pro" panose="020B0504020202020204" pitchFamily="34" charset="0"/>
              </a:rPr>
              <a:t>College</a:t>
            </a:r>
            <a:r>
              <a:rPr lang="fr-FR" sz="2700">
                <a:solidFill>
                  <a:prstClr val="black"/>
                </a:solidFill>
                <a:latin typeface="Avenir Next LT Pro" panose="020B0504020202020204" pitchFamily="34" charset="0"/>
              </a:rPr>
              <a:t>) &amp; </a:t>
            </a:r>
            <a:r>
              <a:rPr lang="fr-FR" sz="2700" b="1">
                <a:solidFill>
                  <a:prstClr val="black"/>
                </a:solidFill>
                <a:latin typeface="Avenir Next LT Pro" panose="020B0504020202020204" pitchFamily="34" charset="0"/>
              </a:rPr>
              <a:t>Dr Joël Doré </a:t>
            </a:r>
            <a:r>
              <a:rPr lang="fr-FR" sz="2700">
                <a:solidFill>
                  <a:prstClr val="black"/>
                </a:solidFill>
                <a:latin typeface="Avenir Next LT Pro" panose="020B0504020202020204" pitchFamily="34" charset="0"/>
              </a:rPr>
              <a:t>(</a:t>
            </a:r>
            <a:r>
              <a:rPr lang="fr-FR" sz="2700" err="1">
                <a:solidFill>
                  <a:prstClr val="black"/>
                </a:solidFill>
                <a:latin typeface="Avenir Next LT Pro" panose="020B0504020202020204" pitchFamily="34" charset="0"/>
              </a:rPr>
              <a:t>Inrae</a:t>
            </a:r>
            <a:r>
              <a:rPr lang="fr-FR" sz="2700">
                <a:solidFill>
                  <a:prstClr val="black"/>
                </a:solidFill>
                <a:latin typeface="Avenir Next LT Pro" panose="020B0504020202020204" pitchFamily="34" charset="0"/>
              </a:rPr>
              <a:t>/</a:t>
            </a:r>
            <a:r>
              <a:rPr lang="fr-FR" sz="2700" err="1">
                <a:solidFill>
                  <a:prstClr val="black"/>
                </a:solidFill>
                <a:latin typeface="Avenir Next LT Pro" panose="020B0504020202020204" pitchFamily="34" charset="0"/>
              </a:rPr>
              <a:t>Agroparistech</a:t>
            </a:r>
            <a:r>
              <a:rPr lang="fr-FR" sz="2700">
                <a:solidFill>
                  <a:prstClr val="black"/>
                </a:solidFill>
                <a:latin typeface="Avenir Next LT Pro" panose="020B0504020202020204" pitchFamily="34" charset="0"/>
              </a:rPr>
              <a:t>)</a:t>
            </a:r>
          </a:p>
        </p:txBody>
      </p:sp>
      <p:pic>
        <p:nvPicPr>
          <p:cNvPr id="53" name="Graphique 52" descr="Gâteau avec un remplissage uni">
            <a:extLst>
              <a:ext uri="{FF2B5EF4-FFF2-40B4-BE49-F238E27FC236}">
                <a16:creationId xmlns:a16="http://schemas.microsoft.com/office/drawing/2014/main" id="{865027A0-F23D-1B41-62B1-851462A50A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77817" y="8116790"/>
            <a:ext cx="950004" cy="950004"/>
          </a:xfrm>
          <a:prstGeom prst="rect">
            <a:avLst/>
          </a:prstGeom>
        </p:spPr>
      </p:pic>
      <p:pic>
        <p:nvPicPr>
          <p:cNvPr id="54" name="Graphique 53" descr="Personne avec une idée avec un remplissage uni">
            <a:extLst>
              <a:ext uri="{FF2B5EF4-FFF2-40B4-BE49-F238E27FC236}">
                <a16:creationId xmlns:a16="http://schemas.microsoft.com/office/drawing/2014/main" id="{BAC3983A-4FE0-F843-E104-218CF7CB52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606624" y="8010488"/>
            <a:ext cx="1165163" cy="1165163"/>
          </a:xfrm>
          <a:prstGeom prst="rect">
            <a:avLst/>
          </a:prstGeom>
        </p:spPr>
      </p:pic>
      <p:sp>
        <p:nvSpPr>
          <p:cNvPr id="58" name="ZoneTexte 57">
            <a:extLst>
              <a:ext uri="{FF2B5EF4-FFF2-40B4-BE49-F238E27FC236}">
                <a16:creationId xmlns:a16="http://schemas.microsoft.com/office/drawing/2014/main" id="{1847AE3A-CB5D-0000-8102-593981996983}"/>
              </a:ext>
            </a:extLst>
          </p:cNvPr>
          <p:cNvSpPr txBox="1"/>
          <p:nvPr/>
        </p:nvSpPr>
        <p:spPr>
          <a:xfrm>
            <a:off x="3050856" y="9215135"/>
            <a:ext cx="9144000" cy="548163"/>
          </a:xfrm>
          <a:prstGeom prst="rect">
            <a:avLst/>
          </a:prstGeom>
          <a:noFill/>
        </p:spPr>
        <p:txBody>
          <a:bodyPr wrap="square" lIns="137160" tIns="68580" rIns="137160" bIns="68580" anchor="t">
            <a:spAutoFit/>
          </a:bodyPr>
          <a:lstStyle/>
          <a:p>
            <a:pPr lvl="1" defTabSz="13716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defRPr/>
            </a:pPr>
            <a:r>
              <a:rPr lang="fr-FR" sz="2000" b="1" cap="all" spc="366">
                <a:solidFill>
                  <a:schemeClr val="bg1"/>
                </a:solidFill>
                <a:highlight>
                  <a:srgbClr val="1A9745"/>
                </a:highlight>
                <a:latin typeface="Avenir Next LT Pro"/>
              </a:rPr>
              <a:t>www.egeaconference.com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7A714569-D050-FD76-CF3B-0D48B1FCF885}"/>
              </a:ext>
            </a:extLst>
          </p:cNvPr>
          <p:cNvSpPr txBox="1"/>
          <p:nvPr/>
        </p:nvSpPr>
        <p:spPr>
          <a:xfrm>
            <a:off x="10624038" y="8204330"/>
            <a:ext cx="6675844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1" defTabSz="1371600">
              <a:spcBef>
                <a:spcPts val="900"/>
              </a:spcBef>
              <a:spcAft>
                <a:spcPts val="900"/>
              </a:spcAft>
              <a:defRPr/>
            </a:pPr>
            <a:r>
              <a:rPr lang="fr-FR" sz="2700">
                <a:latin typeface="Avenir Next LT Pro"/>
              </a:rPr>
              <a:t>Registration &amp; Call for abstracts </a:t>
            </a:r>
            <a:r>
              <a:rPr lang="fr-FR" sz="2700" b="1" u="sng">
                <a:latin typeface="Avenir Next LT Pro"/>
              </a:rPr>
              <a:t>open </a:t>
            </a:r>
            <a:r>
              <a:rPr lang="fr-FR" sz="2700" b="1" u="sng" err="1">
                <a:latin typeface="Avenir Next LT Pro"/>
              </a:rPr>
              <a:t>until</a:t>
            </a:r>
            <a:r>
              <a:rPr lang="fr-FR" sz="2700" b="1" u="sng">
                <a:latin typeface="Avenir Next LT Pro"/>
              </a:rPr>
              <a:t> May 30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CAD57E02-0C8F-670F-6D78-9A7E8BC128DB}"/>
              </a:ext>
            </a:extLst>
          </p:cNvPr>
          <p:cNvSpPr txBox="1"/>
          <p:nvPr/>
        </p:nvSpPr>
        <p:spPr>
          <a:xfrm>
            <a:off x="10624038" y="6865657"/>
            <a:ext cx="9967584" cy="64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defTabSz="13716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defRPr/>
            </a:pPr>
            <a:r>
              <a:rPr lang="fr-FR" sz="2700">
                <a:solidFill>
                  <a:prstClr val="black"/>
                </a:solidFill>
                <a:latin typeface="Avenir Next LT Pro" panose="020B0504020202020204" pitchFamily="34" charset="0"/>
              </a:rPr>
              <a:t>+ </a:t>
            </a:r>
            <a:r>
              <a:rPr lang="fr-FR" sz="2700" err="1">
                <a:solidFill>
                  <a:prstClr val="black"/>
                </a:solidFill>
                <a:latin typeface="Avenir Next LT Pro" panose="020B0504020202020204" pitchFamily="34" charset="0"/>
              </a:rPr>
              <a:t>than</a:t>
            </a:r>
            <a:r>
              <a:rPr lang="fr-FR" sz="2700">
                <a:solidFill>
                  <a:prstClr val="black"/>
                </a:solidFill>
                <a:latin typeface="Avenir Next LT Pro" panose="020B0504020202020204" pitchFamily="34" charset="0"/>
              </a:rPr>
              <a:t> </a:t>
            </a:r>
            <a:r>
              <a:rPr lang="fr-FR" sz="2700" b="1">
                <a:solidFill>
                  <a:prstClr val="black"/>
                </a:solidFill>
                <a:latin typeface="Avenir Next LT Pro" panose="020B0504020202020204" pitchFamily="34" charset="0"/>
              </a:rPr>
              <a:t>200 participants </a:t>
            </a:r>
            <a:r>
              <a:rPr lang="fr-FR" sz="2700" err="1">
                <a:solidFill>
                  <a:prstClr val="black"/>
                </a:solidFill>
                <a:latin typeface="Avenir Next LT Pro" panose="020B0504020202020204" pitchFamily="34" charset="0"/>
              </a:rPr>
              <a:t>expected</a:t>
            </a:r>
            <a:endParaRPr lang="fr-FR" sz="2700">
              <a:solidFill>
                <a:prstClr val="black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7024366-8D31-6BD7-40ED-4082B118B788}"/>
              </a:ext>
            </a:extLst>
          </p:cNvPr>
          <p:cNvSpPr txBox="1"/>
          <p:nvPr/>
        </p:nvSpPr>
        <p:spPr>
          <a:xfrm>
            <a:off x="4315559" y="1238902"/>
            <a:ext cx="9448801" cy="58477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FFFFFF"/>
                </a:solidFill>
                <a:latin typeface="Avenir Next LT Pro" panose="020B0504020202020204" pitchFamily="34" charset="0"/>
              </a:rPr>
              <a:t>DIET, FRUIT &amp; VEGETABLES AND ONE HEALTH:</a:t>
            </a:r>
            <a:endParaRPr lang="fr-FR" sz="320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8429DD1-6772-5659-6F14-36866DE37568}"/>
              </a:ext>
            </a:extLst>
          </p:cNvPr>
          <p:cNvSpPr txBox="1"/>
          <p:nvPr/>
        </p:nvSpPr>
        <p:spPr>
          <a:xfrm>
            <a:off x="6510792" y="1886598"/>
            <a:ext cx="5266416" cy="58477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FFFF"/>
                </a:solidFill>
                <a:latin typeface="Avenir Next LT Pro" panose="020B0504020202020204" pitchFamily="34" charset="0"/>
              </a:rPr>
              <a:t>WHAT CONTRIBUTIONS?</a:t>
            </a:r>
            <a:endParaRPr lang="fr-FR" sz="3200" b="1">
              <a:solidFill>
                <a:srgbClr val="FFFFFF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5" name="Graphique 4" descr="Employé de bureau avec un remplissage uni">
            <a:extLst>
              <a:ext uri="{FF2B5EF4-FFF2-40B4-BE49-F238E27FC236}">
                <a16:creationId xmlns:a16="http://schemas.microsoft.com/office/drawing/2014/main" id="{9F97B2C7-5104-4A77-9AAC-0C4EEB1C868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919728" y="3147935"/>
            <a:ext cx="918000" cy="918000"/>
          </a:xfrm>
          <a:prstGeom prst="rect">
            <a:avLst/>
          </a:prstGeom>
        </p:spPr>
      </p:pic>
      <p:pic>
        <p:nvPicPr>
          <p:cNvPr id="7" name="Graphique 6" descr="Employé de bureau avec un remplissage uni">
            <a:extLst>
              <a:ext uri="{FF2B5EF4-FFF2-40B4-BE49-F238E27FC236}">
                <a16:creationId xmlns:a16="http://schemas.microsoft.com/office/drawing/2014/main" id="{B4413F65-EA41-99D7-601F-8638EA2AF3E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645128" y="3285647"/>
            <a:ext cx="918000" cy="918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548F38D-413D-1077-AE7E-CEB27B7C36ED}"/>
              </a:ext>
            </a:extLst>
          </p:cNvPr>
          <p:cNvSpPr txBox="1"/>
          <p:nvPr/>
        </p:nvSpPr>
        <p:spPr>
          <a:xfrm>
            <a:off x="6698256" y="659636"/>
            <a:ext cx="520822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cap="all">
                <a:latin typeface="Avenir Next LT Pro"/>
              </a:rPr>
              <a:t> </a:t>
            </a:r>
            <a:r>
              <a:rPr lang="fr-FR" sz="2000" cap="all">
                <a:latin typeface="Avenir Next LT Pro"/>
              </a:rPr>
              <a:t>2023, SEPTEMBER 20-22 – BARCELONA </a:t>
            </a:r>
            <a:endParaRPr lang="fr-FR" sz="200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CC501EC7-4E1A-4260-1D85-6C723A58D2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05582" y="568761"/>
            <a:ext cx="2487040" cy="273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532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 58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02E09520-C1D3-E9CC-F478-FF9B2E8A38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" t="2424" r="8346" b="2767"/>
          <a:stretch/>
        </p:blipFill>
        <p:spPr>
          <a:xfrm>
            <a:off x="2281563" y="3437903"/>
            <a:ext cx="5475896" cy="5846872"/>
          </a:xfrm>
          <a:prstGeom prst="rect">
            <a:avLst/>
          </a:prstGeom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871C8B0C-FDC5-03DE-43E7-FE0A102159A8}"/>
              </a:ext>
            </a:extLst>
          </p:cNvPr>
          <p:cNvSpPr txBox="1"/>
          <p:nvPr/>
        </p:nvSpPr>
        <p:spPr>
          <a:xfrm>
            <a:off x="1910575" y="2493259"/>
            <a:ext cx="14783583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fr-FR" sz="3200" b="1" kern="0">
                <a:solidFill>
                  <a:srgbClr val="FFFFFF"/>
                </a:solidFill>
                <a:latin typeface="Avenir Next LT Pro"/>
              </a:rPr>
              <a:t>L‘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E5E23324-08F5-C422-62E8-C341A4483C04}"/>
              </a:ext>
            </a:extLst>
          </p:cNvPr>
          <p:cNvSpPr txBox="1"/>
          <p:nvPr/>
        </p:nvSpPr>
        <p:spPr>
          <a:xfrm>
            <a:off x="1554925" y="2337805"/>
            <a:ext cx="3192870" cy="64543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1" defTabSz="13716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defRPr/>
            </a:pPr>
            <a:r>
              <a:rPr lang="fr-FR" sz="2700" b="1" dirty="0">
                <a:latin typeface="Avenir Next LT Pro"/>
              </a:rPr>
              <a:t>THEMES</a:t>
            </a:r>
            <a:r>
              <a:rPr lang="fr-FR" sz="2700" dirty="0">
                <a:latin typeface="Avenir Next LT Pro"/>
              </a:rPr>
              <a:t> </a:t>
            </a:r>
          </a:p>
        </p:txBody>
      </p: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458D391B-7D60-1F1C-A7F0-FA8BB6032A1D}"/>
              </a:ext>
            </a:extLst>
          </p:cNvPr>
          <p:cNvGrpSpPr/>
          <p:nvPr/>
        </p:nvGrpSpPr>
        <p:grpSpPr>
          <a:xfrm>
            <a:off x="8410399" y="4725019"/>
            <a:ext cx="12709346" cy="626362"/>
            <a:chOff x="1687577" y="5929533"/>
            <a:chExt cx="12709346" cy="626362"/>
          </a:xfrm>
        </p:grpSpPr>
        <p:sp>
          <p:nvSpPr>
            <p:cNvPr id="64" name="TextBox 16">
              <a:extLst>
                <a:ext uri="{FF2B5EF4-FFF2-40B4-BE49-F238E27FC236}">
                  <a16:creationId xmlns:a16="http://schemas.microsoft.com/office/drawing/2014/main" id="{8B8FF760-3D2C-A511-B8C2-01293F9CC70B}"/>
                </a:ext>
              </a:extLst>
            </p:cNvPr>
            <p:cNvSpPr txBox="1"/>
            <p:nvPr/>
          </p:nvSpPr>
          <p:spPr>
            <a:xfrm>
              <a:off x="2798922" y="6140397"/>
              <a:ext cx="2142310" cy="415498"/>
            </a:xfrm>
            <a:prstGeom prst="rect">
              <a:avLst/>
            </a:prstGeom>
            <a:solidFill>
              <a:srgbClr val="E7AE16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700" b="1" kern="0" dirty="0">
                  <a:solidFill>
                    <a:srgbClr val="FFFFFF"/>
                  </a:solidFill>
                  <a:latin typeface="Avenir Next LT Pro"/>
                </a:rPr>
                <a:t>50 POSTERS</a:t>
              </a:r>
              <a:endPara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CBBC629F-0C9E-5C7E-13DB-EA6E70E6BBDE}"/>
                </a:ext>
              </a:extLst>
            </p:cNvPr>
            <p:cNvSpPr txBox="1"/>
            <p:nvPr/>
          </p:nvSpPr>
          <p:spPr>
            <a:xfrm>
              <a:off x="1687577" y="5929533"/>
              <a:ext cx="12709346" cy="50783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lvl="1" defTabSz="1371600">
                <a:spcBef>
                  <a:spcPts val="900"/>
                </a:spcBef>
                <a:spcAft>
                  <a:spcPts val="900"/>
                </a:spcAft>
                <a:defRPr/>
              </a:pPr>
              <a:r>
                <a:rPr lang="fr-FR" sz="2700">
                  <a:latin typeface="Avenir Next LT Pro"/>
                </a:rPr>
                <a:t>_</a:t>
              </a:r>
            </a:p>
          </p:txBody>
        </p:sp>
      </p:grpSp>
      <p:sp>
        <p:nvSpPr>
          <p:cNvPr id="66" name="ZoneTexte 65">
            <a:extLst>
              <a:ext uri="{FF2B5EF4-FFF2-40B4-BE49-F238E27FC236}">
                <a16:creationId xmlns:a16="http://schemas.microsoft.com/office/drawing/2014/main" id="{EAAEA7D8-8341-5CD4-A0C4-69F1555F5A28}"/>
              </a:ext>
            </a:extLst>
          </p:cNvPr>
          <p:cNvSpPr txBox="1"/>
          <p:nvPr/>
        </p:nvSpPr>
        <p:spPr>
          <a:xfrm>
            <a:off x="8499751" y="3149111"/>
            <a:ext cx="9641541" cy="115416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1" defTabSz="1371600">
              <a:spcBef>
                <a:spcPts val="900"/>
              </a:spcBef>
              <a:spcAft>
                <a:spcPts val="900"/>
              </a:spcAft>
              <a:defRPr/>
            </a:pPr>
            <a:r>
              <a:rPr lang="fr-FR" sz="2700" b="1" dirty="0">
                <a:latin typeface="Avenir Next LT Pro"/>
              </a:rPr>
              <a:t>KEY INFORMATION</a:t>
            </a:r>
            <a:endParaRPr lang="fr-FR" dirty="0">
              <a:latin typeface="Rockwell" panose="02060603020205020403"/>
            </a:endParaRPr>
          </a:p>
          <a:p>
            <a:pPr marL="914400" lvl="1" indent="-457200" defTabSz="1371600">
              <a:spcBef>
                <a:spcPts val="900"/>
              </a:spcBef>
              <a:spcAft>
                <a:spcPts val="900"/>
              </a:spcAft>
              <a:buFont typeface="Wingdings"/>
              <a:buChar char="§"/>
              <a:defRPr/>
            </a:pPr>
            <a:r>
              <a:rPr lang="fr-FR" sz="2700" dirty="0">
                <a:latin typeface="Avenir Next LT Pro"/>
              </a:rPr>
              <a:t>EGEA Scientific </a:t>
            </a:r>
            <a:r>
              <a:rPr lang="fr-FR" sz="2700" dirty="0" err="1">
                <a:latin typeface="Avenir Next LT Pro"/>
              </a:rPr>
              <a:t>Committee</a:t>
            </a:r>
            <a:r>
              <a:rPr lang="fr-FR" sz="2700" dirty="0">
                <a:latin typeface="Avenir Next LT Pro"/>
              </a:rPr>
              <a:t> </a:t>
            </a:r>
            <a:r>
              <a:rPr lang="fr-FR" sz="2700" dirty="0" err="1">
                <a:latin typeface="Avenir Next LT Pro"/>
              </a:rPr>
              <a:t>will</a:t>
            </a:r>
            <a:r>
              <a:rPr lang="fr-FR" sz="2700" dirty="0">
                <a:latin typeface="Avenir Next LT Pro"/>
              </a:rPr>
              <a:t> select:  </a:t>
            </a:r>
            <a:endParaRPr lang="fr-FR" dirty="0"/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E429A998-C420-A172-7E41-1AED943767F5}"/>
              </a:ext>
            </a:extLst>
          </p:cNvPr>
          <p:cNvSpPr txBox="1"/>
          <p:nvPr/>
        </p:nvSpPr>
        <p:spPr>
          <a:xfrm>
            <a:off x="14438895" y="4406007"/>
            <a:ext cx="433677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1" defTabSz="1371600">
              <a:spcBef>
                <a:spcPts val="900"/>
              </a:spcBef>
              <a:spcAft>
                <a:spcPts val="900"/>
              </a:spcAft>
              <a:defRPr/>
            </a:pPr>
            <a:r>
              <a:rPr lang="fr-FR" sz="2400" i="1" dirty="0">
                <a:latin typeface="Avenir Next LT Pro"/>
              </a:rPr>
              <a:t>(3 per session)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B08288C5-F971-ECFC-0EBD-42F29D66ED48}"/>
              </a:ext>
            </a:extLst>
          </p:cNvPr>
          <p:cNvSpPr txBox="1"/>
          <p:nvPr/>
        </p:nvSpPr>
        <p:spPr>
          <a:xfrm>
            <a:off x="8850826" y="7640181"/>
            <a:ext cx="9144000" cy="548163"/>
          </a:xfrm>
          <a:prstGeom prst="rect">
            <a:avLst/>
          </a:prstGeom>
          <a:noFill/>
        </p:spPr>
        <p:txBody>
          <a:bodyPr wrap="square" lIns="137160" tIns="68580" rIns="137160" bIns="68580" anchor="t">
            <a:spAutoFit/>
          </a:bodyPr>
          <a:lstStyle/>
          <a:p>
            <a:pPr marL="457200" marR="0" lvl="1" indent="0" algn="l" defTabSz="1371600" rtl="0" eaLnBrk="1" fontAlgn="auto" latinLnBrk="0" hangingPunct="1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all" spc="366" normalizeH="0" baseline="0" noProof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1A9745"/>
                </a:highlight>
                <a:uLnTx/>
                <a:uFillTx/>
                <a:latin typeface="Avenir Next LT Pro"/>
              </a:rPr>
              <a:t>www.egeaconference.com</a:t>
            </a:r>
            <a:endParaRPr lang="fr-FR" sz="2000" b="1" i="0" u="none" strike="noStrike" kern="1200" cap="all" spc="366" normalizeH="0" baseline="0" noProof="0">
              <a:ln>
                <a:noFill/>
              </a:ln>
              <a:solidFill>
                <a:schemeClr val="bg1"/>
              </a:solidFill>
              <a:effectLst/>
              <a:highlight>
                <a:srgbClr val="1A9745"/>
              </a:highlight>
              <a:uLnTx/>
              <a:uFillTx/>
              <a:latin typeface="Avenir Next LT Pro"/>
            </a:endParaRP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5DA19E88-6F7C-2C05-BF9B-347511C90FE9}"/>
              </a:ext>
            </a:extLst>
          </p:cNvPr>
          <p:cNvSpPr txBox="1"/>
          <p:nvPr/>
        </p:nvSpPr>
        <p:spPr>
          <a:xfrm>
            <a:off x="8496581" y="6839039"/>
            <a:ext cx="14114870" cy="64543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914400" lvl="1" indent="-457200" defTabSz="13716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Font typeface="Wingdings"/>
              <a:buChar char="§"/>
              <a:defRPr/>
            </a:pPr>
            <a:r>
              <a:rPr lang="fr-FR" sz="2700" dirty="0">
                <a:latin typeface="Avenir Next LT Pro"/>
              </a:rPr>
              <a:t>Download the guidelines and </a:t>
            </a:r>
            <a:r>
              <a:rPr lang="fr-FR" sz="2700" dirty="0" err="1">
                <a:latin typeface="Avenir Next LT Pro"/>
              </a:rPr>
              <a:t>template</a:t>
            </a:r>
            <a:endParaRPr lang="fr-FR" dirty="0"/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97071CB5-11A1-3309-B334-317379A2811C}"/>
              </a:ext>
            </a:extLst>
          </p:cNvPr>
          <p:cNvSpPr txBox="1"/>
          <p:nvPr/>
        </p:nvSpPr>
        <p:spPr>
          <a:xfrm>
            <a:off x="1836146" y="1766132"/>
            <a:ext cx="12257507" cy="492443"/>
          </a:xfrm>
          <a:prstGeom prst="rect">
            <a:avLst/>
          </a:prstGeom>
          <a:solidFill>
            <a:srgbClr val="7030A0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defRPr/>
            </a:pPr>
            <a:r>
              <a:rPr lang="fr-FR" sz="3200" b="1" kern="0" dirty="0">
                <a:solidFill>
                  <a:srgbClr val="FFFFFF"/>
                </a:solidFill>
                <a:latin typeface="Avenir Next LT Pro"/>
                <a:ea typeface="+mn-lt"/>
                <a:cs typeface="+mn-lt"/>
              </a:rPr>
              <a:t>CALL FOR ABSTRACTS IS OPEN UNTIL 30 MAY 2023 !</a:t>
            </a:r>
            <a:endParaRPr lang="en-US" sz="3200" b="1" kern="0" dirty="0">
              <a:latin typeface="Avenir Next LT Pro"/>
            </a:endParaRPr>
          </a:p>
        </p:txBody>
      </p:sp>
      <p:sp>
        <p:nvSpPr>
          <p:cNvPr id="9" name="Espace réservé du texte 1">
            <a:extLst>
              <a:ext uri="{FF2B5EF4-FFF2-40B4-BE49-F238E27FC236}">
                <a16:creationId xmlns:a16="http://schemas.microsoft.com/office/drawing/2014/main" id="{A7A95FCA-ED64-329B-01E1-28943586B082}"/>
              </a:ext>
            </a:extLst>
          </p:cNvPr>
          <p:cNvSpPr txBox="1">
            <a:spLocks/>
          </p:cNvSpPr>
          <p:nvPr/>
        </p:nvSpPr>
        <p:spPr>
          <a:xfrm>
            <a:off x="1348944" y="147508"/>
            <a:ext cx="14653055" cy="1104972"/>
          </a:xfrm>
        </p:spPr>
        <p:txBody>
          <a:bodyPr lIns="0" tIns="0" rIns="0" bIns="0" anchor="t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cap="all" spc="693">
                <a:latin typeface="Avenir Next LT Pro"/>
              </a:rPr>
              <a:t>EGEA CONFERENCE 2023:</a:t>
            </a:r>
            <a:r>
              <a:rPr lang="en-US" sz="2400" cap="all" spc="693">
                <a:latin typeface="Avenir Next LT Pro"/>
              </a:rPr>
              <a:t>DIET, FRUIT &amp; VEGETABLES </a:t>
            </a:r>
            <a:br>
              <a:rPr lang="en-US" sz="2400" cap="all" spc="693">
                <a:latin typeface="Avenir Next LT Pro"/>
              </a:rPr>
            </a:br>
            <a:r>
              <a:rPr lang="en-US" sz="2400" cap="all" spc="693">
                <a:latin typeface="Avenir Next LT Pro"/>
              </a:rPr>
              <a:t>AND ONE HEALTH:WHAT CONTRIBUTIONS?</a:t>
            </a:r>
            <a:endParaRPr lang="fr-FR" sz="2400" cap="all" spc="693">
              <a:latin typeface="Avenir Next LT Pro"/>
            </a:endParaRPr>
          </a:p>
          <a:p>
            <a:pPr algn="ctr"/>
            <a:endParaRPr lang="fr-FR" sz="2400" cap="all" spc="693">
              <a:latin typeface="Avenir Next LT Pro"/>
            </a:endParaRPr>
          </a:p>
        </p:txBody>
      </p:sp>
      <p:pic>
        <p:nvPicPr>
          <p:cNvPr id="18" name="Picture 2" descr="Une image contenant logo&#10;&#10;Description générée automatiquement">
            <a:extLst>
              <a:ext uri="{FF2B5EF4-FFF2-40B4-BE49-F238E27FC236}">
                <a16:creationId xmlns:a16="http://schemas.microsoft.com/office/drawing/2014/main" id="{24A475BB-1A3C-8621-DE14-9F3E349C08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627771" y="95085"/>
            <a:ext cx="2487040" cy="273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7263E12-9926-D0C9-D332-FA70CB0DAADA}"/>
              </a:ext>
            </a:extLst>
          </p:cNvPr>
          <p:cNvSpPr txBox="1"/>
          <p:nvPr/>
        </p:nvSpPr>
        <p:spPr>
          <a:xfrm>
            <a:off x="8496581" y="5684877"/>
            <a:ext cx="14114870" cy="115416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914400" lvl="1" indent="-457200" defTabSz="1371600">
              <a:spcBef>
                <a:spcPts val="900"/>
              </a:spcBef>
              <a:spcAft>
                <a:spcPts val="900"/>
              </a:spcAft>
              <a:buFont typeface="Wingdings"/>
              <a:buChar char="§"/>
              <a:defRPr/>
            </a:pPr>
            <a:r>
              <a:rPr lang="fr-FR" sz="2700" dirty="0">
                <a:latin typeface="Avenir Next LT Pro"/>
              </a:rPr>
              <a:t>Deadline for </a:t>
            </a:r>
            <a:r>
              <a:rPr lang="fr-FR" sz="2700" dirty="0" err="1">
                <a:latin typeface="Avenir Next LT Pro"/>
              </a:rPr>
              <a:t>submission</a:t>
            </a:r>
            <a:r>
              <a:rPr lang="fr-FR" sz="2700" dirty="0">
                <a:latin typeface="Avenir Next LT Pro"/>
              </a:rPr>
              <a:t>: </a:t>
            </a:r>
            <a:r>
              <a:rPr lang="fr-FR" sz="2700" b="1" dirty="0">
                <a:latin typeface="Avenir Next LT Pro"/>
              </a:rPr>
              <a:t>30 May</a:t>
            </a:r>
            <a:endParaRPr lang="fr-FR" b="1" dirty="0">
              <a:latin typeface="Rockwell" panose="02060603020205020403"/>
            </a:endParaRPr>
          </a:p>
          <a:p>
            <a:pPr marL="914400" lvl="1" indent="-457200" defTabSz="1371600">
              <a:spcBef>
                <a:spcPts val="900"/>
              </a:spcBef>
              <a:spcAft>
                <a:spcPts val="900"/>
              </a:spcAft>
              <a:buFont typeface="Wingdings"/>
              <a:buChar char="§"/>
              <a:defRPr/>
            </a:pPr>
            <a:r>
              <a:rPr lang="fr-FR" sz="2700" dirty="0">
                <a:latin typeface="Avenir Next LT Pro"/>
              </a:rPr>
              <a:t>Notification of the </a:t>
            </a:r>
            <a:r>
              <a:rPr lang="fr-FR" sz="2700" dirty="0" err="1">
                <a:latin typeface="Avenir Next LT Pro"/>
              </a:rPr>
              <a:t>authors</a:t>
            </a:r>
            <a:r>
              <a:rPr lang="fr-FR" sz="2700" dirty="0">
                <a:latin typeface="Avenir Next LT Pro"/>
              </a:rPr>
              <a:t>: 15 June</a:t>
            </a:r>
            <a:endParaRPr lang="fr-FR" dirty="0">
              <a:latin typeface="Rockwell" panose="02060603020205020403"/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18B8DF4D-0EA9-10F9-5429-C6AC7712DE99}"/>
              </a:ext>
            </a:extLst>
          </p:cNvPr>
          <p:cNvSpPr txBox="1"/>
          <p:nvPr/>
        </p:nvSpPr>
        <p:spPr>
          <a:xfrm>
            <a:off x="9521744" y="4371127"/>
            <a:ext cx="5291536" cy="415498"/>
          </a:xfrm>
          <a:prstGeom prst="rect">
            <a:avLst/>
          </a:prstGeom>
          <a:solidFill>
            <a:srgbClr val="E7AE16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700" b="1" kern="0" dirty="0">
                <a:solidFill>
                  <a:srgbClr val="FFFFFF"/>
                </a:solidFill>
                <a:latin typeface="Avenir Next LT Pro"/>
              </a:rPr>
              <a:t>12 ORAL COMMUNICATIONS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ABBCC64-06AB-6046-5F7A-AD80698E28B8}"/>
              </a:ext>
            </a:extLst>
          </p:cNvPr>
          <p:cNvSpPr txBox="1"/>
          <p:nvPr/>
        </p:nvSpPr>
        <p:spPr>
          <a:xfrm>
            <a:off x="8370645" y="4252916"/>
            <a:ext cx="12709346" cy="5078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1" defTabSz="1371600">
              <a:spcBef>
                <a:spcPts val="900"/>
              </a:spcBef>
              <a:spcAft>
                <a:spcPts val="900"/>
              </a:spcAft>
              <a:defRPr/>
            </a:pPr>
            <a:r>
              <a:rPr lang="fr-FR" sz="2700" dirty="0">
                <a:latin typeface="Avenir Next LT Pro"/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2676781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QUE 1-2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̀me12" id="{CE5EE742-550C-8147-ABC5-CCBA8E3D984B}" vid="{5A9E2B44-38F1-3744-8CEB-C73B27ED9AEB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9a4e69e-c99b-4b17-ac05-15a7a48bf5b2" xsi:nil="true"/>
    <lcf76f155ced4ddcb4097134ff3c332f xmlns="ec252ed6-a9a7-4c4a-8410-266342b69a0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E61F2931D9824FB9D3492CC03FEDFB" ma:contentTypeVersion="14" ma:contentTypeDescription="Crée un document." ma:contentTypeScope="" ma:versionID="2fa7a13561207b19f99b2f82fcf99b64">
  <xsd:schema xmlns:xsd="http://www.w3.org/2001/XMLSchema" xmlns:xs="http://www.w3.org/2001/XMLSchema" xmlns:p="http://schemas.microsoft.com/office/2006/metadata/properties" xmlns:ns2="ec252ed6-a9a7-4c4a-8410-266342b69a01" xmlns:ns3="99a4e69e-c99b-4b17-ac05-15a7a48bf5b2" targetNamespace="http://schemas.microsoft.com/office/2006/metadata/properties" ma:root="true" ma:fieldsID="4526f95f072fd93093e702517f3363dd" ns2:_="" ns3:_="">
    <xsd:import namespace="ec252ed6-a9a7-4c4a-8410-266342b69a01"/>
    <xsd:import namespace="99a4e69e-c99b-4b17-ac05-15a7a48bf5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252ed6-a9a7-4c4a-8410-266342b69a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6d180b57-d800-4a13-b183-b58c3b501f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a4e69e-c99b-4b17-ac05-15a7a48bf5b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838aebe9-7d61-487e-bc43-9a57014da848}" ma:internalName="TaxCatchAll" ma:showField="CatchAllData" ma:web="99a4e69e-c99b-4b17-ac05-15a7a48bf5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D207B3-4D5C-43CD-85A5-9C78DCD10A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BD2230-09FD-4381-8113-6DA05D6A475C}">
  <ds:schemaRefs>
    <ds:schemaRef ds:uri="99a4e69e-c99b-4b17-ac05-15a7a48bf5b2"/>
    <ds:schemaRef ds:uri="ec252ed6-a9a7-4c4a-8410-266342b69a0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11F5AF3-311D-45E0-87AA-FA63B060A7DD}">
  <ds:schemaRefs>
    <ds:schemaRef ds:uri="99a4e69e-c99b-4b17-ac05-15a7a48bf5b2"/>
    <ds:schemaRef ds:uri="ec252ed6-a9a7-4c4a-8410-266342b69a0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Microsoft Office PowerPoint</Application>
  <PresentationFormat>Personnalisé</PresentationFormat>
  <Paragraphs>38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</vt:i4>
      </vt:variant>
    </vt:vector>
  </HeadingPairs>
  <TitlesOfParts>
    <vt:vector size="13" baseType="lpstr">
      <vt:lpstr>Avenir Next LT Pro</vt:lpstr>
      <vt:lpstr>Wingdings</vt:lpstr>
      <vt:lpstr>Open Sans Light</vt:lpstr>
      <vt:lpstr>Rockwell</vt:lpstr>
      <vt:lpstr>Arial</vt:lpstr>
      <vt:lpstr>Avenir Book</vt:lpstr>
      <vt:lpstr>Avenir Black</vt:lpstr>
      <vt:lpstr>Calibri</vt:lpstr>
      <vt:lpstr>Office Theme</vt:lpstr>
      <vt:lpstr>MASQUE 1-2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EGEA CONFERENCE 2023</dc:title>
  <dc:creator>Nathalie Komati</dc:creator>
  <cp:lastModifiedBy>Johanna Calvarin</cp:lastModifiedBy>
  <cp:revision>2</cp:revision>
  <dcterms:created xsi:type="dcterms:W3CDTF">2006-08-16T00:00:00Z</dcterms:created>
  <dcterms:modified xsi:type="dcterms:W3CDTF">2023-04-21T15:26:45Z</dcterms:modified>
  <dc:identifier>DAFPBiReOik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0x01010021E61F2931D9824FB9D3492CC03FEDFB</vt:lpwstr>
  </property>
  <property fmtid="{D5CDD505-2E9C-101B-9397-08002B2CF9AE}" pid="3" name="MediaServiceImageTags">
    <vt:lpwstr/>
  </property>
</Properties>
</file>